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47"/>
  </p:notesMasterIdLst>
  <p:sldIdLst>
    <p:sldId id="344" r:id="rId2"/>
    <p:sldId id="256" r:id="rId3"/>
    <p:sldId id="263" r:id="rId4"/>
    <p:sldId id="384" r:id="rId5"/>
    <p:sldId id="349" r:id="rId6"/>
    <p:sldId id="355" r:id="rId7"/>
    <p:sldId id="347" r:id="rId8"/>
    <p:sldId id="385" r:id="rId9"/>
    <p:sldId id="345" r:id="rId10"/>
    <p:sldId id="360" r:id="rId11"/>
    <p:sldId id="414" r:id="rId12"/>
    <p:sldId id="346" r:id="rId13"/>
    <p:sldId id="348" r:id="rId14"/>
    <p:sldId id="353" r:id="rId15"/>
    <p:sldId id="351" r:id="rId16"/>
    <p:sldId id="354" r:id="rId17"/>
    <p:sldId id="352" r:id="rId18"/>
    <p:sldId id="356" r:id="rId19"/>
    <p:sldId id="363" r:id="rId20"/>
    <p:sldId id="387" r:id="rId21"/>
    <p:sldId id="365" r:id="rId22"/>
    <p:sldId id="377" r:id="rId23"/>
    <p:sldId id="366" r:id="rId24"/>
    <p:sldId id="379" r:id="rId25"/>
    <p:sldId id="388" r:id="rId26"/>
    <p:sldId id="389" r:id="rId27"/>
    <p:sldId id="390" r:id="rId28"/>
    <p:sldId id="391" r:id="rId29"/>
    <p:sldId id="392" r:id="rId30"/>
    <p:sldId id="393" r:id="rId31"/>
    <p:sldId id="368" r:id="rId32"/>
    <p:sldId id="381" r:id="rId33"/>
    <p:sldId id="380" r:id="rId34"/>
    <p:sldId id="382" r:id="rId35"/>
    <p:sldId id="394" r:id="rId36"/>
    <p:sldId id="396" r:id="rId37"/>
    <p:sldId id="378" r:id="rId38"/>
    <p:sldId id="398" r:id="rId39"/>
    <p:sldId id="362" r:id="rId40"/>
    <p:sldId id="401" r:id="rId41"/>
    <p:sldId id="361" r:id="rId42"/>
    <p:sldId id="403" r:id="rId43"/>
    <p:sldId id="416" r:id="rId44"/>
    <p:sldId id="415" r:id="rId45"/>
    <p:sldId id="41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53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7AB96-EA4E-45D9-BE0D-31444D58337D}" type="datetimeFigureOut">
              <a:rPr lang="en-GB" smtClean="0"/>
              <a:t>20/05/2024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GB" dirty="0" smtClean="0"/>
              <a:t>33</a:t>
            </a:r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7C8F7-FF71-4F25-A9C3-008D9FDA0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37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C8F7-FF71-4F25-A9C3-008D9FDA093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9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20/05/2024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20/05/2024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5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American History and Politics</a:t>
            </a:r>
            <a:br>
              <a:rPr lang="en-US" dirty="0" smtClean="0"/>
            </a:br>
            <a:r>
              <a:rPr lang="en-US" dirty="0" smtClean="0"/>
              <a:t>Session 1: Pre Columbian America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The First Americans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Native American cultures 1493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W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B95-4CF9-43A6-9066-8C025B146548}" type="datetimeFigureOut">
              <a:rPr lang="en-GB" smtClean="0"/>
              <a:t>20/05/2024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276939"/>
              </p:ext>
            </p:extLst>
          </p:nvPr>
        </p:nvGraphicFramePr>
        <p:xfrm>
          <a:off x="330584" y="1176950"/>
          <a:ext cx="11686954" cy="5240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943">
                  <a:extLst>
                    <a:ext uri="{9D8B030D-6E8A-4147-A177-3AD203B41FA5}">
                      <a16:colId xmlns:a16="http://schemas.microsoft.com/office/drawing/2014/main" val="4093556288"/>
                    </a:ext>
                  </a:extLst>
                </a:gridCol>
                <a:gridCol w="5670107">
                  <a:extLst>
                    <a:ext uri="{9D8B030D-6E8A-4147-A177-3AD203B41FA5}">
                      <a16:colId xmlns:a16="http://schemas.microsoft.com/office/drawing/2014/main" val="1218002973"/>
                    </a:ext>
                  </a:extLst>
                </a:gridCol>
                <a:gridCol w="2100404">
                  <a:extLst>
                    <a:ext uri="{9D8B030D-6E8A-4147-A177-3AD203B41FA5}">
                      <a16:colId xmlns:a16="http://schemas.microsoft.com/office/drawing/2014/main" val="3355094114"/>
                    </a:ext>
                  </a:extLst>
                </a:gridCol>
                <a:gridCol w="3036500">
                  <a:extLst>
                    <a:ext uri="{9D8B030D-6E8A-4147-A177-3AD203B41FA5}">
                      <a16:colId xmlns:a16="http://schemas.microsoft.com/office/drawing/2014/main" val="3864966894"/>
                    </a:ext>
                  </a:extLst>
                </a:gridCol>
              </a:tblGrid>
              <a:tr h="389300">
                <a:tc>
                  <a:txBody>
                    <a:bodyPr/>
                    <a:lstStyle/>
                    <a:p>
                      <a:r>
                        <a:rPr lang="en-GB" dirty="0" smtClean="0"/>
                        <a:t>Talk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Title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 Period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Date of Talk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40900"/>
                  </a:ext>
                </a:extLst>
              </a:tr>
              <a:tr h="530611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Competing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destinies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1848-1854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754052"/>
                  </a:ext>
                </a:extLst>
              </a:tr>
              <a:tr h="38024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Union falls apart</a:t>
                      </a:r>
                      <a:endParaRPr lang="en-GB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1854-1861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18th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655905"/>
                  </a:ext>
                </a:extLst>
              </a:tr>
              <a:tr h="65637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Civil War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1861-1865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3rd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191017"/>
                  </a:ext>
                </a:extLst>
              </a:tr>
              <a:tr h="546057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Reconstruction &amp; the New South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1863-1900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15th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48484"/>
                  </a:ext>
                </a:extLst>
              </a:tr>
              <a:tr h="79660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Conquest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West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1865-1890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29th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07227"/>
                  </a:ext>
                </a:extLst>
              </a:tr>
              <a:tr h="52082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Civil War (Repeated)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1861-1865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  <a:r>
                        <a:rPr lang="en-GB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8th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740768"/>
                  </a:ext>
                </a:extLst>
              </a:tr>
              <a:tr h="52082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riumph of capital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1865-1900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May 20th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344812"/>
                  </a:ext>
                </a:extLst>
              </a:tr>
              <a:tr h="52082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world power emerges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1890-1904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June 3rd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1039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62634" y="107576"/>
            <a:ext cx="10585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Module 3: From Continental to World Power 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Red Check Mark Gif - ClipArt 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725" y="1526481"/>
            <a:ext cx="480079" cy="56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d Check Mark Gif - ClipArt 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158" y="2051582"/>
            <a:ext cx="480079" cy="56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d Check Mark Gif - ClipArt 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586" y="2584229"/>
            <a:ext cx="480079" cy="56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d Check Mark Gif - ClipArt 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960" y="3204927"/>
            <a:ext cx="480079" cy="5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d Check Mark Gif - ClipArt 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960" y="4594456"/>
            <a:ext cx="480079" cy="5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d Check Mark Gif - ClipArt 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713" y="3877279"/>
            <a:ext cx="480079" cy="5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191" y="253720"/>
            <a:ext cx="8911687" cy="1280890"/>
          </a:xfrm>
        </p:spPr>
        <p:txBody>
          <a:bodyPr/>
          <a:lstStyle/>
          <a:p>
            <a:r>
              <a:rPr lang="en-GB" dirty="0" smtClean="0"/>
              <a:t>Out with old……….in with the new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1" y="1231797"/>
            <a:ext cx="12192000" cy="562620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-92597" y="1739153"/>
            <a:ext cx="2997162" cy="4222376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7375003" y="1451714"/>
            <a:ext cx="2997162" cy="4914362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4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125" y="68299"/>
            <a:ext cx="8911687" cy="1280890"/>
          </a:xfrm>
        </p:spPr>
        <p:txBody>
          <a:bodyPr/>
          <a:lstStyle/>
          <a:p>
            <a:r>
              <a:rPr lang="en-GB" dirty="0" smtClean="0"/>
              <a:t>An increasingly unequal Society</a:t>
            </a:r>
            <a:br>
              <a:rPr lang="en-GB" dirty="0" smtClean="0"/>
            </a:br>
            <a:r>
              <a:rPr lang="en-GB" dirty="0" smtClean="0"/>
              <a:t>…..….Gini Coefficient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84" y="1308847"/>
            <a:ext cx="7623081" cy="5549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2128" y="788177"/>
            <a:ext cx="4309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Colonial US most equal nation on earth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….1% own 8% of wealth (incl slaves)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6668" y="2792865"/>
            <a:ext cx="4657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1800-1850….gradual </a:t>
            </a:r>
            <a:r>
              <a:rPr lang="en-GB" dirty="0" smtClean="0"/>
              <a:t>increase</a:t>
            </a:r>
          </a:p>
          <a:p>
            <a:r>
              <a:rPr lang="en-GB" dirty="0"/>
              <a:t>i</a:t>
            </a:r>
            <a:r>
              <a:rPr lang="en-GB" dirty="0" smtClean="0"/>
              <a:t>n Inequality</a:t>
            </a:r>
            <a:r>
              <a:rPr lang="en-GB" dirty="0"/>
              <a:t>….1% - 15% wealth</a:t>
            </a:r>
          </a:p>
          <a:p>
            <a:r>
              <a:rPr lang="en-GB" dirty="0"/>
              <a:t>….huge variation by region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0525" y="4403643"/>
            <a:ext cx="4356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1850-1900…sharp increase</a:t>
            </a:r>
          </a:p>
          <a:p>
            <a:r>
              <a:rPr lang="en-GB" dirty="0"/>
              <a:t>By 1900 1%  own  20% wealth</a:t>
            </a:r>
          </a:p>
          <a:p>
            <a:r>
              <a:rPr lang="en-GB" dirty="0"/>
              <a:t>…...US more unequal than </a:t>
            </a:r>
            <a:r>
              <a:rPr lang="en-GB" dirty="0" smtClean="0"/>
              <a:t>Edwardian Britain!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24117" y="6069106"/>
            <a:ext cx="105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Low</a:t>
            </a:r>
            <a:endParaRPr lang="en-GB" dirty="0"/>
          </a:p>
          <a:p>
            <a:r>
              <a:rPr lang="en-GB" dirty="0" smtClean="0"/>
              <a:t>Equality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0" y="447338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97225" y="1371601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High inequality</a:t>
            </a:r>
            <a:endParaRPr lang="en-GB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385482" y="2653553"/>
            <a:ext cx="322729" cy="289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95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798" y="98452"/>
            <a:ext cx="10952202" cy="118540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Pennsylvania Oil Field </a:t>
            </a:r>
            <a:br>
              <a:rPr lang="en-GB" dirty="0" smtClean="0"/>
            </a:br>
            <a:r>
              <a:rPr lang="en-GB" dirty="0" smtClean="0"/>
              <a:t>growth driven by industrial demands for lubricants, </a:t>
            </a:r>
            <a:endParaRPr lang="en-GB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5527"/>
            <a:ext cx="12192000" cy="550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776" y="242145"/>
            <a:ext cx="8911687" cy="1280890"/>
          </a:xfrm>
        </p:spPr>
        <p:txBody>
          <a:bodyPr/>
          <a:lstStyle/>
          <a:p>
            <a:r>
              <a:rPr lang="en-GB" dirty="0" smtClean="0"/>
              <a:t>Meat Processing ….Cincinnati</a:t>
            </a:r>
            <a:endParaRPr lang="en-GB" dirty="0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6" y="1122744"/>
            <a:ext cx="12192000" cy="583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581" y="0"/>
            <a:ext cx="8911687" cy="1280890"/>
          </a:xfrm>
        </p:spPr>
        <p:txBody>
          <a:bodyPr/>
          <a:lstStyle/>
          <a:p>
            <a:r>
              <a:rPr lang="en-GB" dirty="0" smtClean="0"/>
              <a:t>Soaring levels of immigration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8" y="557213"/>
            <a:ext cx="8756310" cy="6300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8261" y="4791737"/>
            <a:ext cx="77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Civil</a:t>
            </a:r>
          </a:p>
          <a:p>
            <a:r>
              <a:rPr lang="en-GB" dirty="0" smtClean="0"/>
              <a:t>War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83543" y="4400128"/>
            <a:ext cx="85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Panic 1873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0427" y="4215454"/>
            <a:ext cx="85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Panic 1890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327903" y="4345329"/>
            <a:ext cx="1643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Potato famine</a:t>
            </a:r>
          </a:p>
          <a:p>
            <a:r>
              <a:rPr lang="en-GB" dirty="0" smtClean="0"/>
              <a:t>Revolutions of 1848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17030" y="626944"/>
            <a:ext cx="3174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98% European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…Asian immigration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banned1882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6863" y="1981622"/>
            <a:ext cx="2897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Wars/ unrest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…..Germany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…..Poland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49619" y="3264422"/>
            <a:ext cx="23423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Poverty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…..Ireland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…..Italy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…..Scandinavia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6470" y="5114020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Opportunity: Britain</a:t>
            </a:r>
          </a:p>
        </p:txBody>
      </p:sp>
    </p:spTree>
    <p:extLst>
      <p:ext uri="{BB962C8B-B14F-4D97-AF65-F5344CB8AC3E}">
        <p14:creationId xmlns:p14="http://schemas.microsoft.com/office/powerpoint/2010/main" val="41728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036" y="163971"/>
            <a:ext cx="8911687" cy="1280890"/>
          </a:xfrm>
        </p:spPr>
        <p:txBody>
          <a:bodyPr/>
          <a:lstStyle/>
          <a:p>
            <a:r>
              <a:rPr lang="en-GB" dirty="0" smtClean="0"/>
              <a:t>Immigration aggressively promoted</a:t>
            </a:r>
            <a:endParaRPr lang="en-GB" dirty="0"/>
          </a:p>
        </p:txBody>
      </p:sp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1550"/>
            <a:ext cx="12087224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817" y="0"/>
            <a:ext cx="8911687" cy="1280890"/>
          </a:xfrm>
        </p:spPr>
        <p:txBody>
          <a:bodyPr/>
          <a:lstStyle/>
          <a:p>
            <a:r>
              <a:rPr lang="en-GB" dirty="0" smtClean="0"/>
              <a:t>German Immigrants</a:t>
            </a:r>
            <a:endParaRPr lang="en-GB" dirty="0"/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952"/>
            <a:ext cx="12192000" cy="614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160" y="462745"/>
            <a:ext cx="8911687" cy="1280890"/>
          </a:xfrm>
        </p:spPr>
        <p:txBody>
          <a:bodyPr/>
          <a:lstStyle/>
          <a:p>
            <a:r>
              <a:rPr lang="en-GB" dirty="0" smtClean="0"/>
              <a:t>Little Italy New York 1900</a:t>
            </a:r>
            <a:endParaRPr lang="en-GB" dirty="0"/>
          </a:p>
        </p:txBody>
      </p:sp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0" y="1226916"/>
            <a:ext cx="12192000" cy="571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2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03" y="0"/>
            <a:ext cx="11622297" cy="1280890"/>
          </a:xfrm>
        </p:spPr>
        <p:txBody>
          <a:bodyPr/>
          <a:lstStyle/>
          <a:p>
            <a:r>
              <a:rPr lang="en-GB" dirty="0" smtClean="0"/>
              <a:t>Race Based: Chinese Exclusion Act 1882</a:t>
            </a:r>
            <a:endParaRPr lang="en-GB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" y="582705"/>
            <a:ext cx="8345768" cy="62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1197" y="3654238"/>
            <a:ext cx="3740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Manifest Destiny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…White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supremacy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8213" y="632292"/>
            <a:ext cx="3748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Chinese population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…….1848---300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……..1850- 20,000 Gold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……..1880 – 300,000 Railroads &amp; Mining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1075" y="2643468"/>
            <a:ext cx="3849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Los Angeles race riot 1871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…15 hanged by lynch mob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3402" y="4777348"/>
            <a:ext cx="44165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Exclusion Act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…banned Chinese immigration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..parents “perpetual foreigners”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..Act renewed 1892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…repealed 1952</a:t>
            </a:r>
          </a:p>
        </p:txBody>
      </p:sp>
    </p:spTree>
    <p:extLst>
      <p:ext uri="{BB962C8B-B14F-4D97-AF65-F5344CB8AC3E}">
        <p14:creationId xmlns:p14="http://schemas.microsoft.com/office/powerpoint/2010/main" val="20245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610" y="2616431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Politics of power 1876-1888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765" y="941384"/>
            <a:ext cx="10151165" cy="1150212"/>
          </a:xfrm>
        </p:spPr>
        <p:txBody>
          <a:bodyPr/>
          <a:lstStyle/>
          <a:p>
            <a:pPr algn="ctr"/>
            <a:r>
              <a:rPr lang="en-GB" dirty="0" smtClean="0"/>
              <a:t>American History 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26477" y="2885608"/>
            <a:ext cx="9771836" cy="11262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Talk 21: Triumph of Capital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1865-1900</a:t>
            </a:r>
          </a:p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……Part One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1909" y="4430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8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425" y="252635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Political Parties 1876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04" y="1301498"/>
            <a:ext cx="11460164" cy="3952874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Republicans: 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“Radicals”: Reconstruct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the South/ reform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government…losing support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“Moderates”: Grow economy/High tariffs/ suppress unions/ pro immigration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Democrats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South: End reconstruction/ White control/ Low tariffs.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North: Small government/ limit immigration/ City ‘machines’</a:t>
            </a:r>
          </a:p>
          <a:p>
            <a:pPr lvl="1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4838" y="5231190"/>
            <a:ext cx="111156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Both Parties committed to economic growth, </a:t>
            </a:r>
          </a:p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….”no constraints/ laws to regulate industry</a:t>
            </a:r>
          </a:p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….opportunities for corruption immense</a:t>
            </a:r>
          </a:p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…. 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608" y="114300"/>
            <a:ext cx="11165515" cy="128089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Scandals discredit Republicans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337" y="498919"/>
            <a:ext cx="11999976" cy="5757863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Railroads Credit Mobilier 1867-1870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Financing Union Pacific railroad problematic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Shell Company set up to secure finances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$94 m received, $50m spent, $46m shared wit Credit Mobilier Executive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Whisky Ring – 1870 -1876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 taxes from whisky diverted to members of cabinet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Grant too loyal…sets up “Anti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Corruption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….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private secretary leader of “Ring”</a:t>
            </a:r>
          </a:p>
          <a:p>
            <a:pPr lvl="1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Customs Scandal 1880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 tariffs= high excise taxes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Politically appointed managers entitled to “moiety”….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diverted to pockets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658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234" y="-127322"/>
            <a:ext cx="8911687" cy="128089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Whisky Ring cartoon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68" y="1188720"/>
            <a:ext cx="11725155" cy="57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12192000" cy="1280890"/>
          </a:xfrm>
        </p:spPr>
        <p:txBody>
          <a:bodyPr/>
          <a:lstStyle/>
          <a:p>
            <a:r>
              <a:rPr lang="en-GB" dirty="0" smtClean="0"/>
              <a:t>“Uncle Sam”….requesting Senators to commit hari kari</a:t>
            </a:r>
            <a:endParaRPr lang="en-GB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2" y="1157468"/>
            <a:ext cx="12192000" cy="570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693" y="0"/>
            <a:ext cx="8911687" cy="1280890"/>
          </a:xfrm>
        </p:spPr>
        <p:txBody>
          <a:bodyPr/>
          <a:lstStyle/>
          <a:p>
            <a:r>
              <a:rPr lang="en-GB" dirty="0" smtClean="0"/>
              <a:t>Ulysses Grant ….coda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85" y="914401"/>
            <a:ext cx="6810140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2175" y="274356"/>
            <a:ext cx="4845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Leaves office 1876 …discredited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…last day “happiest in my life</a:t>
            </a:r>
            <a:r>
              <a:rPr lang="en-GB" dirty="0" smtClean="0"/>
              <a:t>”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71154" y="1264534"/>
            <a:ext cx="5120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Tour for 2 ½ years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Celebrated by King, Tsar, Kaiser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Returns ….runs for 3rd term…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Defeated at Convention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9504" y="3021534"/>
            <a:ext cx="515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Disastrous Mexican railroad scheme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1143" y="3954201"/>
            <a:ext cx="5070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Borrows $140k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Vanderbilt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….Ponzi Scheme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bankrupt.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Refuse offer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forgive loan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1606" y="5288340"/>
            <a:ext cx="5150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Penniless…Mark Twain friend… writes Writes memoirs while dying.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…commercial &amp; literary success.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…nation rallies to fund family on </a:t>
            </a:r>
          </a:p>
        </p:txBody>
      </p:sp>
    </p:spTree>
    <p:extLst>
      <p:ext uri="{BB962C8B-B14F-4D97-AF65-F5344CB8AC3E}">
        <p14:creationId xmlns:p14="http://schemas.microsoft.com/office/powerpoint/2010/main" val="26218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317" y="192628"/>
            <a:ext cx="8911687" cy="1280890"/>
          </a:xfrm>
        </p:spPr>
        <p:txBody>
          <a:bodyPr/>
          <a:lstStyle/>
          <a:p>
            <a:r>
              <a:rPr lang="en-GB" dirty="0" smtClean="0"/>
              <a:t>Rutherford Hayes: President 1876-1880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988"/>
            <a:ext cx="7123176" cy="5815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2051" y="907542"/>
            <a:ext cx="4690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Civil War Hero/ Governor of Ohio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9788" y="1548195"/>
            <a:ext cx="4071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Accepts “deal” of 1876</a:t>
            </a:r>
          </a:p>
          <a:p>
            <a:r>
              <a:rPr lang="en-GB" dirty="0"/>
              <a:t>….abandons Reconstruction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8064" y="3950208"/>
            <a:ext cx="44262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Attempts to reform government</a:t>
            </a:r>
          </a:p>
          <a:p>
            <a:r>
              <a:rPr lang="en-GB" dirty="0"/>
              <a:t>And bring scandals to end</a:t>
            </a:r>
          </a:p>
          <a:p>
            <a:r>
              <a:rPr lang="en-GB" dirty="0"/>
              <a:t>…blocked by “Stalwarts”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5488" y="5191327"/>
            <a:ext cx="47371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Proposes reforms to Civil Service</a:t>
            </a:r>
          </a:p>
          <a:p>
            <a:r>
              <a:rPr lang="en-GB" dirty="0"/>
              <a:t>….reduce political appointees</a:t>
            </a:r>
          </a:p>
          <a:p>
            <a:r>
              <a:rPr lang="en-GB" dirty="0"/>
              <a:t>…fires incompetent Chester </a:t>
            </a:r>
          </a:p>
          <a:p>
            <a:r>
              <a:rPr lang="en-GB" dirty="0"/>
              <a:t>Arthur…head of Customs 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8961" y="2441448"/>
            <a:ext cx="42915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First National Railroad Strike</a:t>
            </a:r>
          </a:p>
          <a:p>
            <a:r>
              <a:rPr lang="en-GB" dirty="0"/>
              <a:t>..railroad vs miners gun fights </a:t>
            </a:r>
          </a:p>
          <a:p>
            <a:r>
              <a:rPr lang="en-GB" dirty="0"/>
              <a:t>deploys army to end Railroad</a:t>
            </a:r>
          </a:p>
          <a:p>
            <a:r>
              <a:rPr lang="en-GB" dirty="0"/>
              <a:t>Strike….stops violence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4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189" y="93758"/>
            <a:ext cx="8911687" cy="1280890"/>
          </a:xfrm>
        </p:spPr>
        <p:txBody>
          <a:bodyPr/>
          <a:lstStyle/>
          <a:p>
            <a:r>
              <a:rPr lang="en-GB" dirty="0" smtClean="0"/>
              <a:t>Cleaning up “Customs House”…firing</a:t>
            </a:r>
            <a:br>
              <a:rPr lang="en-GB" dirty="0" smtClean="0"/>
            </a:br>
            <a:r>
              <a:rPr lang="en-GB" dirty="0" smtClean="0"/>
              <a:t>Chester Arthur…Political appointee</a:t>
            </a:r>
            <a:endParaRPr lang="en-GB" dirty="0"/>
          </a:p>
        </p:txBody>
      </p:sp>
      <p:pic>
        <p:nvPicPr>
          <p:cNvPr id="1026" name="Picture 2" descr="Cartoon of one man kicking another out of a bui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197864"/>
            <a:ext cx="12006262" cy="57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400" y="381223"/>
            <a:ext cx="8911687" cy="1280890"/>
          </a:xfrm>
        </p:spPr>
        <p:txBody>
          <a:bodyPr/>
          <a:lstStyle/>
          <a:p>
            <a:r>
              <a:rPr lang="en-GB" dirty="0" smtClean="0"/>
              <a:t>James Garfield: President 1880</a:t>
            </a:r>
            <a:endParaRPr lang="en-GB" dirty="0"/>
          </a:p>
        </p:txBody>
      </p:sp>
      <p:pic>
        <p:nvPicPr>
          <p:cNvPr id="2050" name="Picture 2" descr="Garfield wears a double breasted suit and has a full beard and receding hai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9" y="1243013"/>
            <a:ext cx="6929436" cy="561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43777" y="1000125"/>
            <a:ext cx="7620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Father ditch digger….Civil war hero…Chickamauga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..front line experience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..deeply religious…logician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901" y="2295525"/>
            <a:ext cx="570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Mathematician…develops proof</a:t>
            </a:r>
            <a:endParaRPr lang="en-GB" dirty="0"/>
          </a:p>
          <a:p>
            <a:r>
              <a:rPr lang="en-GB" dirty="0"/>
              <a:t>Of </a:t>
            </a:r>
            <a:r>
              <a:rPr lang="en-GB" dirty="0" smtClean="0"/>
              <a:t>Pythagorean system…able </a:t>
            </a:r>
            <a:r>
              <a:rPr lang="en-GB" dirty="0"/>
              <a:t>to </a:t>
            </a:r>
          </a:p>
          <a:p>
            <a:r>
              <a:rPr lang="en-GB" dirty="0"/>
              <a:t>Write Greek and Latin </a:t>
            </a:r>
            <a:r>
              <a:rPr lang="en-GB" dirty="0" smtClean="0"/>
              <a:t>simultaneously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72325" y="3700463"/>
            <a:ext cx="5623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Seeks to </a:t>
            </a:r>
            <a:r>
              <a:rPr lang="en-GB" dirty="0" smtClean="0"/>
              <a:t>re-impose </a:t>
            </a:r>
            <a:r>
              <a:rPr lang="en-GB" dirty="0"/>
              <a:t>Reconstruction</a:t>
            </a:r>
          </a:p>
          <a:p>
            <a:r>
              <a:rPr lang="en-GB" dirty="0"/>
              <a:t>Universal public education…reform</a:t>
            </a:r>
          </a:p>
          <a:p>
            <a:r>
              <a:rPr lang="en-GB" dirty="0"/>
              <a:t>Working conditions…civil service</a:t>
            </a:r>
          </a:p>
          <a:p>
            <a:r>
              <a:rPr lang="en-GB" dirty="0"/>
              <a:t>Merit….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2435" y="5310759"/>
            <a:ext cx="5302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Nominated….fired Arthur </a:t>
            </a:r>
            <a:r>
              <a:rPr lang="en-GB" dirty="0" smtClean="0"/>
              <a:t>selected as </a:t>
            </a:r>
          </a:p>
          <a:p>
            <a:r>
              <a:rPr lang="en-GB" dirty="0" smtClean="0"/>
              <a:t>VP to </a:t>
            </a:r>
            <a:r>
              <a:rPr lang="en-GB" dirty="0"/>
              <a:t>balance ticket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72338" y="6268319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Wins election…..”Kennedy moment”</a:t>
            </a:r>
          </a:p>
        </p:txBody>
      </p:sp>
    </p:spTree>
    <p:extLst>
      <p:ext uri="{BB962C8B-B14F-4D97-AF65-F5344CB8AC3E}">
        <p14:creationId xmlns:p14="http://schemas.microsoft.com/office/powerpoint/2010/main" val="308650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8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913" y="266923"/>
            <a:ext cx="8911687" cy="1280890"/>
          </a:xfrm>
        </p:spPr>
        <p:txBody>
          <a:bodyPr/>
          <a:lstStyle/>
          <a:p>
            <a:r>
              <a:rPr lang="en-GB" dirty="0" smtClean="0"/>
              <a:t>Assassination of Garfield July 1880</a:t>
            </a:r>
            <a:endParaRPr lang="en-GB" dirty="0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4" y="971550"/>
            <a:ext cx="8216900" cy="599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62251" y="864109"/>
            <a:ext cx="30620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Shot by disappointed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seeker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886824" y="2157414"/>
            <a:ext cx="3305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Dies of infection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….2 months later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Mistaken use of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Metal detector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72550" y="5372100"/>
            <a:ext cx="3223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Chester Arthur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…fired Custom Officer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Becomes President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8103" y="4329113"/>
            <a:ext cx="3797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End of Republican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“Radicals”/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3186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200" y="252635"/>
            <a:ext cx="8911687" cy="1280890"/>
          </a:xfrm>
        </p:spPr>
        <p:txBody>
          <a:bodyPr/>
          <a:lstStyle/>
          <a:p>
            <a:r>
              <a:rPr lang="en-GB" dirty="0" smtClean="0"/>
              <a:t>Chester Arthur President 1881-1884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" y="871539"/>
            <a:ext cx="6686075" cy="5986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2275" y="814388"/>
            <a:ext cx="541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NY lawyer….administrator in Civil War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6551" y="1423987"/>
            <a:ext cx="5505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Appointee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Customs Office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….lucrative ….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resists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reforms. ….fired by Hayes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62" y="2686050"/>
            <a:ext cx="540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Appointed VP by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“Party Machine”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…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offset Garfield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…no known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views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7987" y="3986211"/>
            <a:ext cx="5557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Shocked at being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 commits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Civil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Reform Pendleton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…competency exams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…20% jobs non political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8013" y="5657671"/>
            <a:ext cx="5559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approval of first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Immigration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controls…signs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Exclusion Act vs Chinese</a:t>
            </a:r>
          </a:p>
        </p:txBody>
      </p:sp>
    </p:spTree>
    <p:extLst>
      <p:ext uri="{BB962C8B-B14F-4D97-AF65-F5344CB8AC3E}">
        <p14:creationId xmlns:p14="http://schemas.microsoft.com/office/powerpoint/2010/main" val="39786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627" y="147145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246" y="742904"/>
            <a:ext cx="10253409" cy="5303286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Post Civil War USA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Politics 1876-1888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Robber Barons and the Resistance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Politics 1888-1892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Triumph of Capital 1892-1896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Life 1890s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133" y="39551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Election of 1884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9" y="1529334"/>
            <a:ext cx="11206161" cy="5191506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 substantial differences between parties</a:t>
            </a: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….public disgust at corruption vs Republicans</a:t>
            </a: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….Democrats….”reborn” Jacksons…small government,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Rising opposition to power of monopolies</a:t>
            </a: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…but rising prosperity  minimises support for reform</a:t>
            </a:r>
          </a:p>
          <a:p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Campaign based on personalities and character</a:t>
            </a:r>
          </a:p>
          <a:p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8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453" y="121696"/>
            <a:ext cx="8911687" cy="1280890"/>
          </a:xfrm>
        </p:spPr>
        <p:txBody>
          <a:bodyPr/>
          <a:lstStyle/>
          <a:p>
            <a:r>
              <a:rPr lang="en-GB" dirty="0" smtClean="0"/>
              <a:t>Grover Cleveland (1837-1908)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49125"/>
            <a:ext cx="6400800" cy="5908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9992" y="708405"/>
            <a:ext cx="5608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Father minister…studies law in Buffalo buys Substitute to avoid war service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6115" y="1525629"/>
            <a:ext cx="5932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Mayor….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.reformist,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honest, brutal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angman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reduce costs! (2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Irish. Disastrous execution. Grover ill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..Batchelor.. boarding house …’affair’ with landlady ..child sued…counter sues…she to Asylum….he supports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child..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021" y="3941998"/>
            <a:ext cx="6088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Reputation for integrity…”Grover the Good”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Governor of NY…vetoes price reduction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recovered insolvent railroad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4600" y="5211544"/>
            <a:ext cx="56797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Chosen at Democratic Convention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Republican choose Senator Blaine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From Maine….scandal plagued ..letter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payments exposed….”kindly destroy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13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790" y="126398"/>
            <a:ext cx="10752881" cy="1280890"/>
          </a:xfrm>
        </p:spPr>
        <p:txBody>
          <a:bodyPr>
            <a:normAutofit/>
          </a:bodyPr>
          <a:lstStyle/>
          <a:p>
            <a:r>
              <a:rPr lang="en-GB" dirty="0" smtClean="0"/>
              <a:t>Anti Blaine cartoon….revealing of scandals: “Continental liar from the state of Maine!”</a:t>
            </a:r>
            <a:endParaRPr lang="en-GB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1271588"/>
            <a:ext cx="9601200" cy="60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4113" y="2585466"/>
            <a:ext cx="21178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Republican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Group defects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Dems…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Corruption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“Mugwumps”</a:t>
            </a:r>
          </a:p>
        </p:txBody>
      </p:sp>
    </p:spTree>
    <p:extLst>
      <p:ext uri="{BB962C8B-B14F-4D97-AF65-F5344CB8AC3E}">
        <p14:creationId xmlns:p14="http://schemas.microsoft.com/office/powerpoint/2010/main" val="28783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18996"/>
            <a:ext cx="8911687" cy="1280890"/>
          </a:xfrm>
        </p:spPr>
        <p:txBody>
          <a:bodyPr>
            <a:normAutofit/>
          </a:bodyPr>
          <a:lstStyle/>
          <a:p>
            <a:r>
              <a:rPr lang="en-GB" dirty="0" smtClean="0"/>
              <a:t>Campaign of 1884…anti Cleveland</a:t>
            </a:r>
            <a:br>
              <a:rPr lang="en-GB" dirty="0" smtClean="0"/>
            </a:br>
            <a:r>
              <a:rPr lang="en-GB" dirty="0" smtClean="0"/>
              <a:t>“Ma, ma, where’s your pa?”..</a:t>
            </a:r>
            <a:endParaRPr lang="en-GB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1371600"/>
            <a:ext cx="991552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55578" y="2328863"/>
            <a:ext cx="2322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Republican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“Gone to the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White House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Ha.ha. Ha.”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2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225" y="381223"/>
            <a:ext cx="8911687" cy="1280890"/>
          </a:xfrm>
        </p:spPr>
        <p:txBody>
          <a:bodyPr/>
          <a:lstStyle/>
          <a:p>
            <a:r>
              <a:rPr lang="en-GB" dirty="0" smtClean="0"/>
              <a:t>Election of 1884 ….results</a:t>
            </a:r>
            <a:endParaRPr lang="en-GB" dirty="0"/>
          </a:p>
        </p:txBody>
      </p:sp>
      <p:pic>
        <p:nvPicPr>
          <p:cNvPr id="3074" name="Picture 2" descr="https://upload.wikimedia.org/wikipedia/commons/thumb/a/ad/ElectoralCollege1884.svg/348px-ElectoralCollege1884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" y="1261872"/>
            <a:ext cx="7260336" cy="54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84936" y="876890"/>
            <a:ext cx="470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Blaine campaigner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 Irish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speech “Rome, rum, rebellion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!” Cleveland admits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…”Grover the Good”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8080" y="2506333"/>
            <a:ext cx="4547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Democrats 48.9%...218 electors Republican 48.3%.. 182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electors…South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solid Democrat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…NY swing state.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Unhappy Irish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…split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Congress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7991" y="5062767"/>
            <a:ext cx="4273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First Democrat win since war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….Solid South…Immigrants &amp;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 emerging labour unions</a:t>
            </a:r>
          </a:p>
        </p:txBody>
      </p:sp>
    </p:spTree>
    <p:extLst>
      <p:ext uri="{BB962C8B-B14F-4D97-AF65-F5344CB8AC3E}">
        <p14:creationId xmlns:p14="http://schemas.microsoft.com/office/powerpoint/2010/main" val="41049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5" y="181197"/>
            <a:ext cx="10233025" cy="1280890"/>
          </a:xfrm>
        </p:spPr>
        <p:txBody>
          <a:bodyPr/>
          <a:lstStyle/>
          <a:p>
            <a:r>
              <a:rPr lang="en-GB" dirty="0" smtClean="0"/>
              <a:t>First White House Wedding: Frances Folsom</a:t>
            </a:r>
            <a:endParaRPr lang="en-GB" dirty="0"/>
          </a:p>
        </p:txBody>
      </p:sp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914400"/>
            <a:ext cx="7620000" cy="61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90584" y="965263"/>
            <a:ext cx="4001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Grover aged 49 marries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21 year old Frances Folsom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3880" y="1992249"/>
            <a:ext cx="4417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 father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Grover’s law partner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Grover at birth and adopts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Her on father’s death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39125" y="3481387"/>
            <a:ext cx="3369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 scandal at marriage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8175" y="4286250"/>
            <a:ext cx="4033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Frances voted best first lady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…fashion icon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…charities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…out of politics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72475" y="5986463"/>
            <a:ext cx="41451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Remarries on Grover’s death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….friend Eleanor Roosevelt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81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8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213" y="309785"/>
            <a:ext cx="8911687" cy="1280890"/>
          </a:xfrm>
        </p:spPr>
        <p:txBody>
          <a:bodyPr/>
          <a:lstStyle/>
          <a:p>
            <a:r>
              <a:rPr lang="en-GB" dirty="0" smtClean="0"/>
              <a:t>Cleveland’s First Term 1884-1888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926" y="1390650"/>
            <a:ext cx="9875837" cy="4438650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Government…..non interference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Extends Civil Service Reform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Attempts to reduce tariffs….blocked by Congress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Growing resentment vs monopolies and inequality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Wages depressed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Farmers impoverished by railroad pricing, declining food, rising debt for new equipment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86038" y="5929313"/>
            <a:ext cx="7790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Real power has shifted to the monopolists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409" y="3135816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 Robber Barons and resistance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1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075" y="295497"/>
            <a:ext cx="8911687" cy="1280890"/>
          </a:xfrm>
        </p:spPr>
        <p:txBody>
          <a:bodyPr/>
          <a:lstStyle/>
          <a:p>
            <a:r>
              <a:rPr lang="en-GB" dirty="0" smtClean="0"/>
              <a:t>John D Rockefeller (1839-1937)</a:t>
            </a:r>
            <a:endParaRPr lang="en-GB" dirty="0"/>
          </a:p>
        </p:txBody>
      </p:sp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300163"/>
            <a:ext cx="7620000" cy="55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35636" y="942109"/>
            <a:ext cx="3509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Son of “snake oil” salesman &amp; Bigamist…mother Eliza devout Baptist mother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…technical college..</a:t>
            </a:r>
          </a:p>
          <a:p>
            <a:r>
              <a:rPr lang="en-GB" dirty="0" smtClean="0"/>
              <a:t>Accounting…bookkeeper, </a:t>
            </a:r>
          </a:p>
          <a:p>
            <a:r>
              <a:rPr lang="en-GB" dirty="0" smtClean="0"/>
              <a:t>Debt collector, avid saver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970983" y="2789381"/>
            <a:ext cx="3940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Joins produce distribution</a:t>
            </a:r>
          </a:p>
          <a:p>
            <a:r>
              <a:rPr lang="en-GB" dirty="0" smtClean="0"/>
              <a:t>Economy savings….business</a:t>
            </a:r>
          </a:p>
          <a:p>
            <a:r>
              <a:rPr lang="en-GB" dirty="0" smtClean="0"/>
              <a:t>Booms during civil war. Moves</a:t>
            </a:r>
          </a:p>
          <a:p>
            <a:r>
              <a:rPr lang="en-GB" dirty="0" smtClean="0"/>
              <a:t>Into Oil refining (oil price $.35-$14)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9528" y="4073236"/>
            <a:ext cx="4514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Motto: (Wesley)  </a:t>
            </a:r>
            <a:r>
              <a:rPr lang="en-GB" dirty="0"/>
              <a:t>"gain all you can, </a:t>
            </a:r>
            <a:endParaRPr lang="en-GB" dirty="0" smtClean="0"/>
          </a:p>
          <a:p>
            <a:r>
              <a:rPr lang="en-GB" dirty="0" smtClean="0"/>
              <a:t>save </a:t>
            </a:r>
            <a:r>
              <a:rPr lang="en-GB" dirty="0"/>
              <a:t>all you can</a:t>
            </a:r>
            <a:r>
              <a:rPr lang="en-GB" dirty="0" smtClean="0"/>
              <a:t>, </a:t>
            </a:r>
            <a:r>
              <a:rPr lang="en-GB" dirty="0"/>
              <a:t>and give all you can.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1505" y="4719782"/>
            <a:ext cx="4150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Gains profitability through recycling</a:t>
            </a:r>
          </a:p>
          <a:p>
            <a:r>
              <a:rPr lang="en-GB" dirty="0" smtClean="0"/>
              <a:t>“waste” to fuel. Scales up, buys out</a:t>
            </a:r>
          </a:p>
          <a:p>
            <a:r>
              <a:rPr lang="en-GB" dirty="0" smtClean="0"/>
              <a:t>Competitors, secures preferential</a:t>
            </a:r>
          </a:p>
          <a:p>
            <a:r>
              <a:rPr lang="en-GB" dirty="0" smtClean="0"/>
              <a:t>Rates…aggressive pricing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137236" y="5934670"/>
            <a:ext cx="3605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Vertically integrates…oil pump</a:t>
            </a:r>
          </a:p>
          <a:p>
            <a:r>
              <a:rPr lang="en-GB" dirty="0" smtClean="0"/>
              <a:t>Pipelines, refiners, distribution</a:t>
            </a:r>
          </a:p>
          <a:p>
            <a:r>
              <a:rPr lang="en-GB" dirty="0" smtClean="0"/>
              <a:t>90% of refining market by 1870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40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048" y="369467"/>
            <a:ext cx="8911687" cy="1280890"/>
          </a:xfrm>
        </p:spPr>
        <p:txBody>
          <a:bodyPr/>
          <a:lstStyle/>
          <a:p>
            <a:r>
              <a:rPr lang="en-GB" dirty="0" smtClean="0"/>
              <a:t>Standard oil refinery 1890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1" y="1250067"/>
            <a:ext cx="11694289" cy="56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345" y="3440883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Post Civil War USA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5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865" y="0"/>
            <a:ext cx="8911687" cy="1280890"/>
          </a:xfrm>
        </p:spPr>
        <p:txBody>
          <a:bodyPr/>
          <a:lstStyle/>
          <a:p>
            <a:r>
              <a:rPr lang="en-GB" dirty="0" smtClean="0"/>
              <a:t>Andrew Carnegie (1835-1919)</a:t>
            </a:r>
            <a:endParaRPr lang="en-GB" dirty="0"/>
          </a:p>
        </p:txBody>
      </p:sp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28700"/>
            <a:ext cx="7620000" cy="57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63345" y="637309"/>
            <a:ext cx="3025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Born Dunfermline. Son of </a:t>
            </a:r>
          </a:p>
          <a:p>
            <a:r>
              <a:rPr lang="en-GB" dirty="0" smtClean="0"/>
              <a:t>Weaver. Reads in library</a:t>
            </a:r>
          </a:p>
          <a:p>
            <a:r>
              <a:rPr lang="en-GB" dirty="0" smtClean="0"/>
              <a:t>Of Boss…To US 1848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081819" y="1570182"/>
            <a:ext cx="38876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Works a factory boy...become</a:t>
            </a:r>
          </a:p>
          <a:p>
            <a:r>
              <a:rPr lang="en-GB" dirty="0" smtClean="0"/>
              <a:t>Telegraph operator, memorises</a:t>
            </a:r>
          </a:p>
          <a:p>
            <a:r>
              <a:rPr lang="en-GB" dirty="0" smtClean="0"/>
              <a:t>Rates….rises to messenger boy</a:t>
            </a:r>
          </a:p>
          <a:p>
            <a:r>
              <a:rPr lang="en-GB" dirty="0" smtClean="0"/>
              <a:t>For Pennsylvania railway.</a:t>
            </a:r>
          </a:p>
          <a:p>
            <a:r>
              <a:rPr lang="en-GB" dirty="0" smtClean="0"/>
              <a:t>Learns deals, trusted by boss</a:t>
            </a:r>
          </a:p>
          <a:p>
            <a:r>
              <a:rPr lang="en-GB" dirty="0" smtClean="0"/>
              <a:t>Speculates based on information</a:t>
            </a:r>
          </a:p>
          <a:p>
            <a:r>
              <a:rPr lang="en-GB" dirty="0" smtClean="0"/>
              <a:t>..accumulates capital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127999" y="3666837"/>
            <a:ext cx="3485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Rises…company merges with</a:t>
            </a:r>
          </a:p>
          <a:p>
            <a:r>
              <a:rPr lang="en-GB" dirty="0" smtClean="0"/>
              <a:t>Pullman Sleeper cars…moves</a:t>
            </a:r>
          </a:p>
          <a:p>
            <a:r>
              <a:rPr lang="en-GB" dirty="0" smtClean="0"/>
              <a:t>Troops…sees demand for iron</a:t>
            </a:r>
          </a:p>
          <a:p>
            <a:r>
              <a:rPr lang="en-GB" dirty="0" smtClean="0"/>
              <a:t>&amp; steel…buys steel company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118764" y="4987636"/>
            <a:ext cx="4235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Adopts Bessemer (heat oxides</a:t>
            </a:r>
          </a:p>
          <a:p>
            <a:r>
              <a:rPr lang="en-GB" dirty="0" smtClean="0"/>
              <a:t>Iron ore cheaply…steel) process fast</a:t>
            </a:r>
          </a:p>
          <a:p>
            <a:r>
              <a:rPr lang="en-GB" dirty="0" smtClean="0"/>
              <a:t>…secures rail rebates, buys out</a:t>
            </a:r>
          </a:p>
          <a:p>
            <a:r>
              <a:rPr lang="en-GB" dirty="0" smtClean="0"/>
              <a:t>Competitors by cash/ discounts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220364" y="6225309"/>
            <a:ext cx="3674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Focus on efficiency, anti unions</a:t>
            </a:r>
          </a:p>
          <a:p>
            <a:r>
              <a:rPr lang="en-GB" dirty="0" smtClean="0"/>
              <a:t>…delegates control to “thugs”</a:t>
            </a:r>
          </a:p>
        </p:txBody>
      </p:sp>
    </p:spTree>
    <p:extLst>
      <p:ext uri="{BB962C8B-B14F-4D97-AF65-F5344CB8AC3E}">
        <p14:creationId xmlns:p14="http://schemas.microsoft.com/office/powerpoint/2010/main" val="170729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62064"/>
            <a:ext cx="8911687" cy="1280890"/>
          </a:xfrm>
        </p:spPr>
        <p:txBody>
          <a:bodyPr/>
          <a:lstStyle/>
          <a:p>
            <a:r>
              <a:rPr lang="en-GB" dirty="0" smtClean="0"/>
              <a:t>Carnegie steel works 1890</a:t>
            </a:r>
            <a:endParaRPr lang="en-GB" dirty="0"/>
          </a:p>
        </p:txBody>
      </p:sp>
      <p:pic>
        <p:nvPicPr>
          <p:cNvPr id="2050" name="Picture 2" descr="Carnegie Steel Furna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4" y="1134319"/>
            <a:ext cx="13646552" cy="572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6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397" y="448620"/>
            <a:ext cx="8911687" cy="1280890"/>
          </a:xfrm>
        </p:spPr>
        <p:txBody>
          <a:bodyPr/>
          <a:lstStyle/>
          <a:p>
            <a:r>
              <a:rPr lang="en-GB" dirty="0" smtClean="0"/>
              <a:t>Carnegie: the legacy</a:t>
            </a:r>
            <a:endParaRPr lang="en-GB" dirty="0"/>
          </a:p>
        </p:txBody>
      </p:sp>
      <p:pic>
        <p:nvPicPr>
          <p:cNvPr id="921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1182256"/>
            <a:ext cx="8220363" cy="579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084" y="410372"/>
            <a:ext cx="2856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Wealthiest man in world</a:t>
            </a:r>
          </a:p>
          <a:p>
            <a:r>
              <a:rPr lang="en-GB" dirty="0" smtClean="0"/>
              <a:t>By 1890..$1Trillion 2024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80674" y="1453064"/>
            <a:ext cx="3392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Writes “Gospel of Wealth”</a:t>
            </a:r>
          </a:p>
          <a:p>
            <a:r>
              <a:rPr lang="en-GB" dirty="0" smtClean="0"/>
              <a:t>…purpose of life gain wealth</a:t>
            </a:r>
          </a:p>
          <a:p>
            <a:r>
              <a:rPr lang="en-GB" dirty="0" smtClean="0"/>
              <a:t>Then gives it away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626763" y="3380509"/>
            <a:ext cx="295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Funds libraries, swimming</a:t>
            </a:r>
          </a:p>
          <a:p>
            <a:r>
              <a:rPr lang="en-GB" dirty="0" smtClean="0"/>
              <a:t>Baths US and US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617527" y="4350327"/>
            <a:ext cx="3393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Staunch anti monarchist.</a:t>
            </a:r>
          </a:p>
          <a:p>
            <a:r>
              <a:rPr lang="en-GB" dirty="0" smtClean="0"/>
              <a:t>Believes alliances US and</a:t>
            </a:r>
          </a:p>
          <a:p>
            <a:r>
              <a:rPr lang="en-GB" dirty="0" smtClean="0"/>
              <a:t>Britain…popular…establishes</a:t>
            </a:r>
          </a:p>
          <a:p>
            <a:r>
              <a:rPr lang="en-GB" dirty="0" smtClean="0"/>
              <a:t>University of Birmingham!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26764" y="5837382"/>
            <a:ext cx="2751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Opposes war…and </a:t>
            </a:r>
          </a:p>
          <a:p>
            <a:r>
              <a:rPr lang="en-GB" dirty="0" smtClean="0"/>
              <a:t>Imperial wars of US yet </a:t>
            </a:r>
          </a:p>
          <a:p>
            <a:r>
              <a:rPr lang="en-GB" dirty="0"/>
              <a:t>t</a:t>
            </a:r>
            <a:r>
              <a:rPr lang="en-GB" dirty="0" smtClean="0"/>
              <a:t>o come.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534400" y="2817090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Sells out to JP Morgan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30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816" y="143819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Carnegie &amp; Booker T Washington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2" y="1006764"/>
            <a:ext cx="8074004" cy="5993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30396" y="1313226"/>
            <a:ext cx="2861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Meets and supports</a:t>
            </a:r>
          </a:p>
          <a:p>
            <a:r>
              <a:rPr lang="en-GB" dirty="0" smtClean="0"/>
              <a:t>Booker T Washington</a:t>
            </a:r>
          </a:p>
          <a:p>
            <a:r>
              <a:rPr lang="en-GB" dirty="0" smtClean="0"/>
              <a:t>Funds Tuskegee Institute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66849" y="2671895"/>
            <a:ext cx="3062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Establishes Negro Business</a:t>
            </a:r>
          </a:p>
          <a:p>
            <a:r>
              <a:rPr lang="en-GB" dirty="0" smtClean="0"/>
              <a:t>League in New York..</a:t>
            </a:r>
          </a:p>
          <a:p>
            <a:r>
              <a:rPr lang="en-GB" dirty="0" smtClean="0"/>
              <a:t>Funds education across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833012" y="4470031"/>
            <a:ext cx="2584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Unable to give away </a:t>
            </a:r>
          </a:p>
          <a:p>
            <a:r>
              <a:rPr lang="en-GB" dirty="0" smtClean="0"/>
              <a:t>All wealth. Sets up</a:t>
            </a:r>
          </a:p>
          <a:p>
            <a:r>
              <a:rPr lang="en-GB" dirty="0" smtClean="0"/>
              <a:t>Carnegie Foundation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9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Other monopolists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435" y="1477817"/>
            <a:ext cx="10350067" cy="5237019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Monopolists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Jay Gold….railroads…wall street trader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Cornelius Vanderbilt….steam ships and railroads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James Fisk….wall street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JP Morgan…banker and financier</a:t>
            </a:r>
          </a:p>
          <a:p>
            <a:pPr lvl="1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Trusts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Jointly owned companies nominally independent 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Set prices, wage, competition, blacklist workers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Convert economic to political power.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of force/private armies to crush strikes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93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071" y="226946"/>
            <a:ext cx="8911687" cy="1280890"/>
          </a:xfrm>
        </p:spPr>
        <p:txBody>
          <a:bodyPr/>
          <a:lstStyle/>
          <a:p>
            <a:r>
              <a:rPr lang="en-GB" dirty="0" smtClean="0"/>
              <a:t>The Trusts and the Senators</a:t>
            </a:r>
            <a:endParaRPr lang="en-GB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6" y="832105"/>
            <a:ext cx="12064134" cy="602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1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117" y="247705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State of US Economy 1865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36" y="1184604"/>
            <a:ext cx="10876522" cy="3756211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South – Economic system in collapse….slow recovery…poor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West- emerging rapidly, source of raw materials to fuel economy</a:t>
            </a:r>
          </a:p>
          <a:p>
            <a:pPr marL="457200" lvl="1" indent="0"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North/ Mid West---perfect conditions for rapid growth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Industrialisation turbo charged…armaments, railroad, oil, steel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Opposition to business interests eliminated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markets/ economies of scale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293" y="5903030"/>
            <a:ext cx="1162189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USA a United Nation…slavery issue resolved….focus business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544" y="195847"/>
            <a:ext cx="8911687" cy="1280890"/>
          </a:xfrm>
        </p:spPr>
        <p:txBody>
          <a:bodyPr/>
          <a:lstStyle/>
          <a:p>
            <a:r>
              <a:rPr lang="en-GB" dirty="0" smtClean="0"/>
              <a:t>USA: The China of 19</a:t>
            </a:r>
            <a:r>
              <a:rPr lang="en-GB" baseline="30000" dirty="0" smtClean="0"/>
              <a:t>th</a:t>
            </a:r>
            <a:r>
              <a:rPr lang="en-GB" dirty="0" smtClean="0"/>
              <a:t> Century</a:t>
            </a:r>
            <a:endParaRPr lang="en-GB" dirty="0"/>
          </a:p>
        </p:txBody>
      </p:sp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4" y="1382721"/>
            <a:ext cx="12192000" cy="561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6259" y="1075765"/>
            <a:ext cx="765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 Capita Economic Growth 1760 -1914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00448" y="329004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USA</a:t>
            </a: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 rot="17139758">
            <a:off x="11026589" y="3361765"/>
            <a:ext cx="313764" cy="475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71647" y="2967319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UK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 rot="18735465">
            <a:off x="8937812" y="3290045"/>
            <a:ext cx="313764" cy="475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028432" y="5109883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Germany</a:t>
            </a:r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 rot="10800000">
            <a:off x="11492752" y="4303058"/>
            <a:ext cx="313764" cy="735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3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1" y="1169043"/>
            <a:ext cx="7422777" cy="55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129" y="0"/>
            <a:ext cx="8911687" cy="1280890"/>
          </a:xfrm>
        </p:spPr>
        <p:txBody>
          <a:bodyPr/>
          <a:lstStyle/>
          <a:p>
            <a:r>
              <a:rPr lang="en-GB" dirty="0" smtClean="0"/>
              <a:t>US Economic Growth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01149" y="3958201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Panic</a:t>
            </a:r>
          </a:p>
          <a:p>
            <a:r>
              <a:rPr lang="en-GB" dirty="0" smtClean="0"/>
              <a:t>Of 1873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89794" y="3025417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Panic</a:t>
            </a:r>
          </a:p>
          <a:p>
            <a:r>
              <a:rPr lang="en-GB" dirty="0" smtClean="0"/>
              <a:t>Of 1890</a:t>
            </a: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1181639" y="4711691"/>
            <a:ext cx="231493" cy="613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 flipH="1">
            <a:off x="3772891" y="3800241"/>
            <a:ext cx="299014" cy="613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279341" y="2169459"/>
            <a:ext cx="1344706" cy="1739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212541" y="1881154"/>
            <a:ext cx="1425388" cy="4652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85814" y="2570731"/>
            <a:ext cx="553655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Population grows from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……..31million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1860 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……..80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1900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/>
              <a:t>………..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birth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rate…optimism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…….12 million immigrants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85432" y="677907"/>
            <a:ext cx="5746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 grows 2 ½ in 40 years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Panics supress growth  …but  only temporarily</a:t>
            </a:r>
          </a:p>
        </p:txBody>
      </p:sp>
    </p:spTree>
    <p:extLst>
      <p:ext uri="{BB962C8B-B14F-4D97-AF65-F5344CB8AC3E}">
        <p14:creationId xmlns:p14="http://schemas.microsoft.com/office/powerpoint/2010/main" val="193819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  <p:bldP spid="8" grpId="0" animBg="1"/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304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 Growth Enablers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962" y="609600"/>
            <a:ext cx="11976847" cy="6248400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High Savings rate…90% capital domestically generated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Cult of individual responsibility 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Optimism…balance by insecurity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Growing supply of low cost labour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Surge in immigration …12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 new Americans 1870-1900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Mechanisation of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Factories: substitution of unskilled for skilled labour</a:t>
            </a:r>
          </a:p>
          <a:p>
            <a:pPr lvl="2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Farms ( agriculture workforce declines from 70% to 50% population)</a:t>
            </a:r>
          </a:p>
          <a:p>
            <a:pPr lvl="1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Supportive Global Financial Network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Foreign Investment (80% British) to key industries (Rail, Steel, Oil)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Acceptance of US tariffs…US too good a place to invest. Britain committed to “Free Trade” </a:t>
            </a:r>
          </a:p>
          <a:p>
            <a:pPr lvl="1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058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201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Industrial growth protected by high tariffs (import duties)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5" y="1165413"/>
            <a:ext cx="11878235" cy="56925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96056" y="1569732"/>
            <a:ext cx="4547943" cy="48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369480" y="2362144"/>
            <a:ext cx="218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US Tariff Rates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12661" y="4585390"/>
            <a:ext cx="284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British tariff rates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98712" y="5525663"/>
            <a:ext cx="28473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French tariff rates</a:t>
            </a:r>
            <a:endParaRPr lang="en-GB" sz="2400" b="1" dirty="0"/>
          </a:p>
        </p:txBody>
      </p:sp>
      <p:sp>
        <p:nvSpPr>
          <p:cNvPr id="3" name="Down Arrow 2"/>
          <p:cNvSpPr/>
          <p:nvPr/>
        </p:nvSpPr>
        <p:spPr>
          <a:xfrm>
            <a:off x="9626051" y="3031318"/>
            <a:ext cx="681317" cy="546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>
            <a:off x="10524565" y="5056094"/>
            <a:ext cx="681317" cy="546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 rot="10800000">
            <a:off x="5118847" y="4885765"/>
            <a:ext cx="681317" cy="546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0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47858</TotalTime>
  <Words>1787</Words>
  <Application>Microsoft Office PowerPoint</Application>
  <PresentationFormat>Widescreen</PresentationFormat>
  <Paragraphs>423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Century Gothic</vt:lpstr>
      <vt:lpstr>Wingdings 3</vt:lpstr>
      <vt:lpstr>Wisp</vt:lpstr>
      <vt:lpstr>PowerPoint Presentation</vt:lpstr>
      <vt:lpstr>American History </vt:lpstr>
      <vt:lpstr>Overview</vt:lpstr>
      <vt:lpstr>Post Civil War USA </vt:lpstr>
      <vt:lpstr>State of US Economy 1865</vt:lpstr>
      <vt:lpstr>USA: The China of 19th Century</vt:lpstr>
      <vt:lpstr>US Economic Growth</vt:lpstr>
      <vt:lpstr> Growth Enablers</vt:lpstr>
      <vt:lpstr>Industrial growth protected by high tariffs (import duties)</vt:lpstr>
      <vt:lpstr>Out with old……….in with the new</vt:lpstr>
      <vt:lpstr>An increasingly unequal Society …..….Gini Coefficient</vt:lpstr>
      <vt:lpstr>Pennsylvania Oil Field  growth driven by industrial demands for lubricants, </vt:lpstr>
      <vt:lpstr>Meat Processing ….Cincinnati</vt:lpstr>
      <vt:lpstr>Soaring levels of immigration</vt:lpstr>
      <vt:lpstr>Immigration aggressively promoted</vt:lpstr>
      <vt:lpstr>German Immigrants</vt:lpstr>
      <vt:lpstr>Little Italy New York 1900</vt:lpstr>
      <vt:lpstr>Race Based: Chinese Exclusion Act 1882</vt:lpstr>
      <vt:lpstr>Politics of power 1876-1888</vt:lpstr>
      <vt:lpstr>Political Parties 1876</vt:lpstr>
      <vt:lpstr>Scandals discredit Republicans</vt:lpstr>
      <vt:lpstr> Whisky Ring cartoon</vt:lpstr>
      <vt:lpstr>“Uncle Sam”….requesting Senators to commit hari kari</vt:lpstr>
      <vt:lpstr>Ulysses Grant ….coda</vt:lpstr>
      <vt:lpstr>Rutherford Hayes: President 1876-1880 </vt:lpstr>
      <vt:lpstr>Cleaning up “Customs House”…firing Chester Arthur…Political appointee</vt:lpstr>
      <vt:lpstr>James Garfield: President 1880</vt:lpstr>
      <vt:lpstr>Assassination of Garfield July 1880</vt:lpstr>
      <vt:lpstr>Chester Arthur President 1881-1884</vt:lpstr>
      <vt:lpstr>Election of 1884</vt:lpstr>
      <vt:lpstr>Grover Cleveland (1837-1908)</vt:lpstr>
      <vt:lpstr>Anti Blaine cartoon….revealing of scandals: “Continental liar from the state of Maine!”</vt:lpstr>
      <vt:lpstr>Campaign of 1884…anti Cleveland “Ma, ma, where’s your pa?”..</vt:lpstr>
      <vt:lpstr>Election of 1884 ….results</vt:lpstr>
      <vt:lpstr>First White House Wedding: Frances Folsom</vt:lpstr>
      <vt:lpstr>Cleveland’s First Term 1884-1888</vt:lpstr>
      <vt:lpstr> Robber Barons and resistance</vt:lpstr>
      <vt:lpstr>John D Rockefeller (1839-1937)</vt:lpstr>
      <vt:lpstr>Standard oil refinery 1890</vt:lpstr>
      <vt:lpstr>Andrew Carnegie (1835-1919)</vt:lpstr>
      <vt:lpstr>Carnegie steel works 1890</vt:lpstr>
      <vt:lpstr>Carnegie: the legacy</vt:lpstr>
      <vt:lpstr>Carnegie &amp; Booker T Washington</vt:lpstr>
      <vt:lpstr>Other monopolists</vt:lpstr>
      <vt:lpstr>The Trusts and the Senators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making of America</dc:title>
  <dc:creator>Stephen</dc:creator>
  <cp:lastModifiedBy>Stephen</cp:lastModifiedBy>
  <cp:revision>1688</cp:revision>
  <dcterms:created xsi:type="dcterms:W3CDTF">2023-02-02T12:46:22Z</dcterms:created>
  <dcterms:modified xsi:type="dcterms:W3CDTF">2024-05-20T12:37:50Z</dcterms:modified>
</cp:coreProperties>
</file>